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83" d="100"/>
          <a:sy n="83" d="100"/>
        </p:scale>
        <p:origin x="4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nanjlac@gmail.com" userId="7e5199bbea6daf78" providerId="LiveId" clId="{E1C64F09-A37A-4951-B65B-D6AC52A64331}"/>
    <pc:docChg chg="custSel modSld">
      <pc:chgData name="brennanjlac@gmail.com" userId="7e5199bbea6daf78" providerId="LiveId" clId="{E1C64F09-A37A-4951-B65B-D6AC52A64331}" dt="2022-10-26T18:21:27.244" v="2" actId="20577"/>
      <pc:docMkLst>
        <pc:docMk/>
      </pc:docMkLst>
      <pc:sldChg chg="modSp mod">
        <pc:chgData name="brennanjlac@gmail.com" userId="7e5199bbea6daf78" providerId="LiveId" clId="{E1C64F09-A37A-4951-B65B-D6AC52A64331}" dt="2022-10-26T18:21:27.244" v="2" actId="20577"/>
        <pc:sldMkLst>
          <pc:docMk/>
          <pc:sldMk cId="1081030630" sldId="256"/>
        </pc:sldMkLst>
        <pc:spChg chg="mod">
          <ac:chgData name="brennanjlac@gmail.com" userId="7e5199bbea6daf78" providerId="LiveId" clId="{E1C64F09-A37A-4951-B65B-D6AC52A64331}" dt="2022-10-26T18:21:27.244" v="2" actId="20577"/>
          <ac:spMkLst>
            <pc:docMk/>
            <pc:sldMk cId="1081030630" sldId="256"/>
            <ac:spMk id="2" creationId="{110F916E-6131-4F11-B1CF-6866FB03FC07}"/>
          </ac:spMkLst>
        </pc:spChg>
        <pc:spChg chg="mod">
          <ac:chgData name="brennanjlac@gmail.com" userId="7e5199bbea6daf78" providerId="LiveId" clId="{E1C64F09-A37A-4951-B65B-D6AC52A64331}" dt="2022-10-26T18:21:09.100" v="1" actId="27636"/>
          <ac:spMkLst>
            <pc:docMk/>
            <pc:sldMk cId="1081030630" sldId="256"/>
            <ac:spMk id="3" creationId="{EE5C0E2E-8059-4DB7-AE62-2870C3323C6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10/26/2022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10/26/2022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916E-6131-4F11-B1CF-6866FB03FC07}"/>
              </a:ext>
            </a:extLst>
          </p:cNvPr>
          <p:cNvSpPr>
            <a:spLocks noGrp="1"/>
          </p:cNvSpPr>
          <p:nvPr>
            <p:ph type="ctrTitle"/>
          </p:nvPr>
        </p:nvSpPr>
        <p:spPr>
          <a:xfrm>
            <a:off x="1930400" y="1"/>
            <a:ext cx="9124452" cy="1625600"/>
          </a:xfrm>
        </p:spPr>
        <p:txBody>
          <a:bodyPr>
            <a:normAutofit/>
          </a:bodyPr>
          <a:lstStyle/>
          <a:p>
            <a:r>
              <a:rPr lang="en-US"/>
              <a:t>Case </a:t>
            </a:r>
            <a:r>
              <a:rPr lang="en-US" dirty="0"/>
              <a:t>study</a:t>
            </a:r>
            <a:br>
              <a:rPr lang="en-US" dirty="0"/>
            </a:br>
            <a:r>
              <a:rPr lang="en-US" sz="4000" dirty="0" err="1"/>
              <a:t>Ie</a:t>
            </a:r>
            <a:r>
              <a:rPr lang="en-US" sz="4000" dirty="0"/>
              <a:t> 4362</a:t>
            </a:r>
          </a:p>
        </p:txBody>
      </p:sp>
      <p:sp>
        <p:nvSpPr>
          <p:cNvPr id="3" name="Subtitle 2">
            <a:extLst>
              <a:ext uri="{FF2B5EF4-FFF2-40B4-BE49-F238E27FC236}">
                <a16:creationId xmlns:a16="http://schemas.microsoft.com/office/drawing/2014/main" id="{EE5C0E2E-8059-4DB7-AE62-2870C3323C66}"/>
              </a:ext>
            </a:extLst>
          </p:cNvPr>
          <p:cNvSpPr>
            <a:spLocks noGrp="1"/>
          </p:cNvSpPr>
          <p:nvPr>
            <p:ph type="subTitle" idx="1"/>
          </p:nvPr>
        </p:nvSpPr>
        <p:spPr>
          <a:xfrm>
            <a:off x="2319867" y="3531204"/>
            <a:ext cx="8734985" cy="1379463"/>
          </a:xfrm>
        </p:spPr>
        <p:txBody>
          <a:bodyPr>
            <a:normAutofit/>
          </a:bodyPr>
          <a:lstStyle/>
          <a:p>
            <a:r>
              <a:rPr lang="en-US" dirty="0"/>
              <a:t>Brennan </a:t>
            </a:r>
            <a:r>
              <a:rPr lang="en-US" dirty="0" err="1"/>
              <a:t>Lacour</a:t>
            </a:r>
            <a:endParaRPr lang="en-US" dirty="0"/>
          </a:p>
          <a:p>
            <a:endParaRPr lang="en-US" dirty="0"/>
          </a:p>
        </p:txBody>
      </p:sp>
      <p:pic>
        <p:nvPicPr>
          <p:cNvPr id="4" name="Recorded Sound">
            <a:hlinkClick r:id="" action="ppaction://media"/>
            <a:extLst>
              <a:ext uri="{FF2B5EF4-FFF2-40B4-BE49-F238E27FC236}">
                <a16:creationId xmlns:a16="http://schemas.microsoft.com/office/drawing/2014/main" id="{8E11A119-97E6-4DE4-82E9-38DDE57543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704637" y="6370637"/>
            <a:ext cx="487363" cy="487363"/>
          </a:xfrm>
          <a:prstGeom prst="rect">
            <a:avLst/>
          </a:prstGeom>
        </p:spPr>
      </p:pic>
    </p:spTree>
    <p:extLst>
      <p:ext uri="{BB962C8B-B14F-4D97-AF65-F5344CB8AC3E}">
        <p14:creationId xmlns:p14="http://schemas.microsoft.com/office/powerpoint/2010/main" val="1081030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3EDC-90E5-4A91-BE6F-FB678E220EA0}"/>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2D34E842-4483-4A80-8ECF-6EC9A32570A5}"/>
              </a:ext>
            </a:extLst>
          </p:cNvPr>
          <p:cNvSpPr>
            <a:spLocks noGrp="1"/>
          </p:cNvSpPr>
          <p:nvPr>
            <p:ph idx="1"/>
          </p:nvPr>
        </p:nvSpPr>
        <p:spPr/>
        <p:txBody>
          <a:bodyPr/>
          <a:lstStyle/>
          <a:p>
            <a:pPr rtl="0">
              <a:spcBef>
                <a:spcPts val="1200"/>
              </a:spcBef>
              <a:spcAft>
                <a:spcPts val="0"/>
              </a:spcAft>
            </a:pPr>
            <a:r>
              <a:rPr lang="en-US" sz="1800" b="0" i="0" u="none" strike="noStrike" dirty="0">
                <a:solidFill>
                  <a:srgbClr val="434343"/>
                </a:solidFill>
                <a:effectLst/>
                <a:latin typeface="Roboto" panose="020B0604020202020204" pitchFamily="2" charset="0"/>
              </a:rPr>
              <a:t>Many students do not pay much attention to their posture while they study, which can lead to pain and even musculoskeletal disorders if enough time is spent in these positions. Using the data taken from a previous study by IE students, we are trying to determine whether studying on a coach, a hallway floor, or at a desk is significantly different, and if so, which is best for their posture to reduce the probability that students will develop musculoskeletal disorders.</a:t>
            </a:r>
            <a:endParaRPr lang="en-US" b="0" dirty="0">
              <a:effectLst/>
            </a:endParaRPr>
          </a:p>
          <a:p>
            <a:pPr marL="0" indent="0">
              <a:buNone/>
            </a:pPr>
            <a:br>
              <a:rPr lang="en-US" dirty="0"/>
            </a:br>
            <a:endParaRPr lang="en-US" dirty="0"/>
          </a:p>
        </p:txBody>
      </p:sp>
      <p:pic>
        <p:nvPicPr>
          <p:cNvPr id="4" name="Recorded Sound">
            <a:hlinkClick r:id="" action="ppaction://media"/>
            <a:extLst>
              <a:ext uri="{FF2B5EF4-FFF2-40B4-BE49-F238E27FC236}">
                <a16:creationId xmlns:a16="http://schemas.microsoft.com/office/drawing/2014/main" id="{D1EC974C-FC5C-40D1-BAAA-01FEDC8FDB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80907" y="5466345"/>
            <a:ext cx="487363" cy="487363"/>
          </a:xfrm>
          <a:prstGeom prst="rect">
            <a:avLst/>
          </a:prstGeom>
        </p:spPr>
      </p:pic>
    </p:spTree>
    <p:extLst>
      <p:ext uri="{BB962C8B-B14F-4D97-AF65-F5344CB8AC3E}">
        <p14:creationId xmlns:p14="http://schemas.microsoft.com/office/powerpoint/2010/main" val="218032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E2B5E-4DEF-4BF0-90A7-F85E745777CD}"/>
              </a:ext>
            </a:extLst>
          </p:cNvPr>
          <p:cNvSpPr>
            <a:spLocks noGrp="1"/>
          </p:cNvSpPr>
          <p:nvPr>
            <p:ph type="title"/>
          </p:nvPr>
        </p:nvSpPr>
        <p:spPr/>
        <p:txBody>
          <a:bodyPr/>
          <a:lstStyle/>
          <a:p>
            <a:r>
              <a:rPr lang="en-US" dirty="0"/>
              <a:t>About the data</a:t>
            </a:r>
          </a:p>
        </p:txBody>
      </p:sp>
      <p:sp>
        <p:nvSpPr>
          <p:cNvPr id="3" name="Content Placeholder 2">
            <a:extLst>
              <a:ext uri="{FF2B5EF4-FFF2-40B4-BE49-F238E27FC236}">
                <a16:creationId xmlns:a16="http://schemas.microsoft.com/office/drawing/2014/main" id="{6F12FF1D-A6F4-4779-9CC8-BB632684CCBD}"/>
              </a:ext>
            </a:extLst>
          </p:cNvPr>
          <p:cNvSpPr>
            <a:spLocks noGrp="1"/>
          </p:cNvSpPr>
          <p:nvPr>
            <p:ph idx="1"/>
          </p:nvPr>
        </p:nvSpPr>
        <p:spPr/>
        <p:txBody>
          <a:bodyPr/>
          <a:lstStyle/>
          <a:p>
            <a:pPr marL="0" indent="0" rtl="0">
              <a:spcBef>
                <a:spcPts val="0"/>
              </a:spcBef>
              <a:spcAft>
                <a:spcPts val="0"/>
              </a:spcAft>
              <a:buNone/>
            </a:pPr>
            <a:r>
              <a:rPr lang="en-US" sz="1800" b="0" i="0" u="none" strike="noStrike" dirty="0">
                <a:solidFill>
                  <a:srgbClr val="434343"/>
                </a:solidFill>
                <a:effectLst/>
                <a:latin typeface="Roboto" panose="02000000000000000000" pitchFamily="2" charset="0"/>
              </a:rPr>
              <a:t> - The data set was collected in 2011 by a group of 3 students preparing a project for their class.</a:t>
            </a:r>
            <a:endParaRPr lang="en-US" b="0" dirty="0">
              <a:effectLst/>
            </a:endParaRPr>
          </a:p>
          <a:p>
            <a:pPr marL="0" indent="0" rtl="0">
              <a:spcBef>
                <a:spcPts val="1200"/>
              </a:spcBef>
              <a:spcAft>
                <a:spcPts val="0"/>
              </a:spcAft>
              <a:buNone/>
            </a:pPr>
            <a:r>
              <a:rPr lang="en-US" sz="1800" b="0" i="0" u="none" strike="noStrike" dirty="0">
                <a:solidFill>
                  <a:srgbClr val="434343"/>
                </a:solidFill>
                <a:effectLst/>
                <a:latin typeface="Roboto" panose="02000000000000000000" pitchFamily="2" charset="0"/>
              </a:rPr>
              <a:t> - They measured three variables related to posture: the angle of the neck, angle of the wrist, and the distance from the eyes to the screen.</a:t>
            </a:r>
            <a:endParaRPr lang="en-US" b="0" dirty="0">
              <a:effectLst/>
            </a:endParaRPr>
          </a:p>
          <a:p>
            <a:pPr marL="0" indent="0" rtl="0">
              <a:spcBef>
                <a:spcPts val="1200"/>
              </a:spcBef>
              <a:spcAft>
                <a:spcPts val="1200"/>
              </a:spcAft>
              <a:buNone/>
            </a:pPr>
            <a:r>
              <a:rPr lang="en-US" sz="1800" b="0" i="0" u="none" strike="noStrike" dirty="0">
                <a:solidFill>
                  <a:srgbClr val="434343"/>
                </a:solidFill>
                <a:effectLst/>
                <a:latin typeface="Roboto" panose="02000000000000000000" pitchFamily="2" charset="0"/>
              </a:rPr>
              <a:t> - These three variables were measured across ten participants, each sitting on a couch, on the floor, and at a desk.</a:t>
            </a:r>
            <a:endParaRPr lang="en-US" b="0" dirty="0">
              <a:effectLst/>
            </a:endParaRPr>
          </a:p>
          <a:p>
            <a:pPr marL="0" indent="0">
              <a:buNone/>
            </a:pPr>
            <a:br>
              <a:rPr lang="en-US" b="0" dirty="0">
                <a:effectLst/>
              </a:rPr>
            </a:br>
            <a:endParaRPr lang="en-US" dirty="0"/>
          </a:p>
        </p:txBody>
      </p:sp>
      <p:pic>
        <p:nvPicPr>
          <p:cNvPr id="4" name="Recorded Sound">
            <a:hlinkClick r:id="" action="ppaction://media"/>
            <a:extLst>
              <a:ext uri="{FF2B5EF4-FFF2-40B4-BE49-F238E27FC236}">
                <a16:creationId xmlns:a16="http://schemas.microsoft.com/office/drawing/2014/main" id="{A79B9F9F-9704-4D7B-8786-D581F7893F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0215" y="5487127"/>
            <a:ext cx="487363" cy="487363"/>
          </a:xfrm>
          <a:prstGeom prst="rect">
            <a:avLst/>
          </a:prstGeom>
        </p:spPr>
      </p:pic>
    </p:spTree>
    <p:extLst>
      <p:ext uri="{BB962C8B-B14F-4D97-AF65-F5344CB8AC3E}">
        <p14:creationId xmlns:p14="http://schemas.microsoft.com/office/powerpoint/2010/main" val="399427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70EC-DFAD-4FEF-87DD-F2F209D659FC}"/>
              </a:ext>
            </a:extLst>
          </p:cNvPr>
          <p:cNvSpPr>
            <a:spLocks noGrp="1"/>
          </p:cNvSpPr>
          <p:nvPr>
            <p:ph type="title"/>
          </p:nvPr>
        </p:nvSpPr>
        <p:spPr>
          <a:xfrm>
            <a:off x="1452615" y="372534"/>
            <a:ext cx="6489117" cy="1148866"/>
          </a:xfrm>
        </p:spPr>
        <p:txBody>
          <a:bodyPr vert="horz" lIns="91440" tIns="45720" rIns="91440" bIns="0" rtlCol="0" anchor="b">
            <a:normAutofit/>
          </a:bodyPr>
          <a:lstStyle/>
          <a:p>
            <a:r>
              <a:rPr lang="en-US" sz="4800" dirty="0"/>
              <a:t>Data and tables</a:t>
            </a:r>
          </a:p>
        </p:txBody>
      </p:sp>
      <p:pic>
        <p:nvPicPr>
          <p:cNvPr id="1026" name="Picture 2">
            <a:extLst>
              <a:ext uri="{FF2B5EF4-FFF2-40B4-BE49-F238E27FC236}">
                <a16:creationId xmlns:a16="http://schemas.microsoft.com/office/drawing/2014/main" id="{FC53290B-4E65-446D-A0A0-291534A43F1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52615" y="2221356"/>
            <a:ext cx="3938343" cy="29448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B637ABCF-4305-4536-90CD-A24D206564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1067" y="2118210"/>
            <a:ext cx="5556215" cy="3151108"/>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a:extLst>
              <a:ext uri="{FF2B5EF4-FFF2-40B4-BE49-F238E27FC236}">
                <a16:creationId xmlns:a16="http://schemas.microsoft.com/office/drawing/2014/main" id="{E0382342-3F41-42B6-822A-8EA4E1D59A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28689" y="5456670"/>
            <a:ext cx="487363" cy="487363"/>
          </a:xfrm>
          <a:prstGeom prst="rect">
            <a:avLst/>
          </a:prstGeom>
        </p:spPr>
      </p:pic>
    </p:spTree>
    <p:extLst>
      <p:ext uri="{BB962C8B-B14F-4D97-AF65-F5344CB8AC3E}">
        <p14:creationId xmlns:p14="http://schemas.microsoft.com/office/powerpoint/2010/main" val="280583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AAD9-9D6D-4479-9D48-1FA86AF721C9}"/>
              </a:ext>
            </a:extLst>
          </p:cNvPr>
          <p:cNvSpPr>
            <a:spLocks noGrp="1"/>
          </p:cNvSpPr>
          <p:nvPr>
            <p:ph type="title"/>
          </p:nvPr>
        </p:nvSpPr>
        <p:spPr/>
        <p:txBody>
          <a:bodyPr/>
          <a:lstStyle/>
          <a:p>
            <a:r>
              <a:rPr lang="en-US" dirty="0"/>
              <a:t>Original Data</a:t>
            </a:r>
          </a:p>
        </p:txBody>
      </p:sp>
      <p:sp>
        <p:nvSpPr>
          <p:cNvPr id="5" name="Content Placeholder 4">
            <a:extLst>
              <a:ext uri="{FF2B5EF4-FFF2-40B4-BE49-F238E27FC236}">
                <a16:creationId xmlns:a16="http://schemas.microsoft.com/office/drawing/2014/main" id="{7F352D21-19A8-4C49-9C84-BA6C053C3392}"/>
              </a:ext>
            </a:extLst>
          </p:cNvPr>
          <p:cNvSpPr>
            <a:spLocks noGrp="1"/>
          </p:cNvSpPr>
          <p:nvPr>
            <p:ph idx="1"/>
          </p:nvPr>
        </p:nvSpPr>
        <p:spPr/>
        <p:txBody>
          <a:bodyPr/>
          <a:lstStyle/>
          <a:p>
            <a:endParaRPr lang="en-US" dirty="0"/>
          </a:p>
          <a:p>
            <a:endParaRPr lang="en-US" dirty="0"/>
          </a:p>
          <a:p>
            <a:endParaRPr lang="en-US" dirty="0"/>
          </a:p>
          <a:p>
            <a:pPr marL="0" indent="0">
              <a:buNone/>
            </a:pPr>
            <a:r>
              <a:rPr lang="en-US" sz="1800" b="0" i="0" u="none" strike="noStrike" dirty="0">
                <a:solidFill>
                  <a:srgbClr val="434343"/>
                </a:solidFill>
                <a:effectLst/>
                <a:latin typeface="Roboto" panose="02000000000000000000" pitchFamily="2" charset="0"/>
              </a:rPr>
              <a:t>●  </a:t>
            </a:r>
            <a:r>
              <a:rPr lang="en-US" sz="1800" b="0" i="0" u="none" strike="noStrike" dirty="0">
                <a:solidFill>
                  <a:srgbClr val="000000"/>
                </a:solidFill>
                <a:effectLst/>
                <a:latin typeface="Arial" panose="020B0604020202020204" pitchFamily="34" charset="0"/>
              </a:rPr>
              <a:t>The data provided by the study gives us an idea of how the distance from the eyes to the screen, and the angles of the neck and wrists varies according to the posture obtained.</a:t>
            </a:r>
          </a:p>
          <a:p>
            <a:pPr marL="0" indent="0">
              <a:buNone/>
            </a:pPr>
            <a:r>
              <a:rPr lang="en-US" sz="1800" b="0" i="0" u="none" strike="noStrike" dirty="0">
                <a:solidFill>
                  <a:srgbClr val="434343"/>
                </a:solidFill>
                <a:effectLst/>
                <a:latin typeface="Roboto" panose="02000000000000000000" pitchFamily="2" charset="0"/>
              </a:rPr>
              <a:t>● </a:t>
            </a:r>
            <a:r>
              <a:rPr lang="en-US" sz="1800" b="0" i="0" u="none" strike="noStrike" dirty="0">
                <a:solidFill>
                  <a:srgbClr val="000000"/>
                </a:solidFill>
                <a:effectLst/>
                <a:latin typeface="Arial" panose="020B0604020202020204" pitchFamily="34" charset="0"/>
              </a:rPr>
              <a:t>This table created provides some descriptive statistics information about the means, maximums, minimums and standard deviation of each of the positions and related variants.</a:t>
            </a:r>
          </a:p>
          <a:p>
            <a:pPr marL="0" indent="0">
              <a:buNone/>
            </a:pPr>
            <a:endParaRPr lang="en-US" dirty="0"/>
          </a:p>
          <a:p>
            <a:endParaRPr lang="en-US" dirty="0"/>
          </a:p>
          <a:p>
            <a:endParaRPr lang="en-US" dirty="0"/>
          </a:p>
          <a:p>
            <a:endParaRPr lang="en-US" dirty="0"/>
          </a:p>
          <a:p>
            <a:endParaRPr lang="en-US" dirty="0"/>
          </a:p>
          <a:p>
            <a:endParaRPr lang="en-US" dirty="0"/>
          </a:p>
        </p:txBody>
      </p:sp>
      <p:pic>
        <p:nvPicPr>
          <p:cNvPr id="3080" name="Picture 8">
            <a:extLst>
              <a:ext uri="{FF2B5EF4-FFF2-40B4-BE49-F238E27FC236}">
                <a16:creationId xmlns:a16="http://schemas.microsoft.com/office/drawing/2014/main" id="{8B140C88-7706-4AF3-8C19-7AF5698B8D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1578" y="2015732"/>
            <a:ext cx="9603275" cy="1326908"/>
          </a:xfrm>
          <a:prstGeom prst="rect">
            <a:avLst/>
          </a:prstGeom>
          <a:noFill/>
          <a:extLst>
            <a:ext uri="{909E8E84-426E-40DD-AFC4-6F175D3DCCD1}">
              <a14:hiddenFill xmlns:a14="http://schemas.microsoft.com/office/drawing/2010/main">
                <a:solidFill>
                  <a:srgbClr val="FFFFFF"/>
                </a:solidFill>
              </a14:hiddenFill>
            </a:ext>
          </a:extLst>
        </p:spPr>
      </p:pic>
      <p:pic>
        <p:nvPicPr>
          <p:cNvPr id="6" name="Recorded Sound">
            <a:hlinkClick r:id="" action="ppaction://media"/>
            <a:extLst>
              <a:ext uri="{FF2B5EF4-FFF2-40B4-BE49-F238E27FC236}">
                <a16:creationId xmlns:a16="http://schemas.microsoft.com/office/drawing/2014/main" id="{08F7786E-7296-4584-9F8F-4B4222ADE4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54853" y="197666"/>
            <a:ext cx="487363" cy="487363"/>
          </a:xfrm>
          <a:prstGeom prst="rect">
            <a:avLst/>
          </a:prstGeom>
        </p:spPr>
      </p:pic>
    </p:spTree>
    <p:extLst>
      <p:ext uri="{BB962C8B-B14F-4D97-AF65-F5344CB8AC3E}">
        <p14:creationId xmlns:p14="http://schemas.microsoft.com/office/powerpoint/2010/main" val="11683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367D-E792-44C8-BB8C-1BD2CFCCA8B7}"/>
              </a:ext>
            </a:extLst>
          </p:cNvPr>
          <p:cNvSpPr>
            <a:spLocks noGrp="1"/>
          </p:cNvSpPr>
          <p:nvPr>
            <p:ph type="title"/>
          </p:nvPr>
        </p:nvSpPr>
        <p:spPr/>
        <p:txBody>
          <a:bodyPr/>
          <a:lstStyle/>
          <a:p>
            <a:r>
              <a:rPr lang="en-US" dirty="0"/>
              <a:t>Trimmed Data</a:t>
            </a:r>
          </a:p>
        </p:txBody>
      </p:sp>
      <p:pic>
        <p:nvPicPr>
          <p:cNvPr id="4100" name="Picture 4">
            <a:extLst>
              <a:ext uri="{FF2B5EF4-FFF2-40B4-BE49-F238E27FC236}">
                <a16:creationId xmlns:a16="http://schemas.microsoft.com/office/drawing/2014/main" id="{360AD163-7C05-4C55-977B-48517A3AB175}"/>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51578" y="1831126"/>
            <a:ext cx="9603275" cy="11965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2E73C6-C388-4E60-924B-D75DCA87FC16}"/>
              </a:ext>
            </a:extLst>
          </p:cNvPr>
          <p:cNvSpPr txBox="1"/>
          <p:nvPr/>
        </p:nvSpPr>
        <p:spPr>
          <a:xfrm>
            <a:off x="1451578" y="3429000"/>
            <a:ext cx="9490742" cy="1754326"/>
          </a:xfrm>
          <a:prstGeom prst="rect">
            <a:avLst/>
          </a:prstGeom>
          <a:noFill/>
        </p:spPr>
        <p:txBody>
          <a:bodyPr wrap="square" rtlCol="0">
            <a:spAutoFit/>
          </a:bodyPr>
          <a:lstStyle/>
          <a:p>
            <a:pPr rtl="0">
              <a:spcBef>
                <a:spcPts val="0"/>
              </a:spcBef>
              <a:spcAft>
                <a:spcPts val="0"/>
              </a:spcAft>
            </a:pPr>
            <a:r>
              <a:rPr lang="en-US" dirty="0"/>
              <a:t> </a:t>
            </a:r>
            <a:r>
              <a:rPr lang="en-US" sz="1800" b="0" i="0" u="none" strike="noStrike" dirty="0">
                <a:solidFill>
                  <a:srgbClr val="434343"/>
                </a:solidFill>
                <a:effectLst/>
                <a:latin typeface="Roboto" panose="02000000000000000000" pitchFamily="2" charset="0"/>
              </a:rPr>
              <a:t>● While Analyzing the data provided, looking at graphs and data calculated in the table from the previous slide, we have decided to dispense with some possible outliers.</a:t>
            </a:r>
          </a:p>
          <a:p>
            <a:pPr rtl="0">
              <a:spcBef>
                <a:spcPts val="0"/>
              </a:spcBef>
              <a:spcAft>
                <a:spcPts val="0"/>
              </a:spcAft>
            </a:pPr>
            <a:endParaRPr lang="en-US" b="0" dirty="0">
              <a:effectLst/>
            </a:endParaRPr>
          </a:p>
          <a:p>
            <a:pPr rtl="0">
              <a:spcBef>
                <a:spcPts val="0"/>
              </a:spcBef>
              <a:spcAft>
                <a:spcPts val="0"/>
              </a:spcAft>
            </a:pPr>
            <a:endParaRPr lang="en-US" b="0" dirty="0">
              <a:effectLst/>
            </a:endParaRPr>
          </a:p>
          <a:p>
            <a:br>
              <a:rPr lang="en-US" dirty="0"/>
            </a:br>
            <a:endParaRPr lang="en-US" dirty="0"/>
          </a:p>
        </p:txBody>
      </p:sp>
      <p:pic>
        <p:nvPicPr>
          <p:cNvPr id="8" name="Recorded Sound">
            <a:hlinkClick r:id="" action="ppaction://media"/>
            <a:extLst>
              <a:ext uri="{FF2B5EF4-FFF2-40B4-BE49-F238E27FC236}">
                <a16:creationId xmlns:a16="http://schemas.microsoft.com/office/drawing/2014/main" id="{103B6CD4-E91A-400E-BA5A-66C9E618D7F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96739" y="804519"/>
            <a:ext cx="487363" cy="487363"/>
          </a:xfrm>
          <a:prstGeom prst="rect">
            <a:avLst/>
          </a:prstGeom>
        </p:spPr>
      </p:pic>
    </p:spTree>
    <p:extLst>
      <p:ext uri="{BB962C8B-B14F-4D97-AF65-F5344CB8AC3E}">
        <p14:creationId xmlns:p14="http://schemas.microsoft.com/office/powerpoint/2010/main" val="124482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4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128</TotalTime>
  <Words>286</Words>
  <Application>Microsoft Office PowerPoint</Application>
  <PresentationFormat>Widescreen</PresentationFormat>
  <Paragraphs>26</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Gill Sans MT</vt:lpstr>
      <vt:lpstr>Roboto</vt:lpstr>
      <vt:lpstr>Gallery</vt:lpstr>
      <vt:lpstr>Case study Ie 4362</vt:lpstr>
      <vt:lpstr>Background information</vt:lpstr>
      <vt:lpstr>About the data</vt:lpstr>
      <vt:lpstr>Data and tables</vt:lpstr>
      <vt:lpstr>Original Data</vt:lpstr>
      <vt:lpstr>Trimmed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14: Case study Ie 4362</dc:title>
  <dc:creator>brennanjlac@gmail.com</dc:creator>
  <cp:lastModifiedBy>brennanjlac@gmail.com</cp:lastModifiedBy>
  <cp:revision>1</cp:revision>
  <dcterms:created xsi:type="dcterms:W3CDTF">2021-11-23T13:32:33Z</dcterms:created>
  <dcterms:modified xsi:type="dcterms:W3CDTF">2022-10-26T18:21:29Z</dcterms:modified>
</cp:coreProperties>
</file>